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60" r:id="rId3"/>
    <p:sldId id="257" r:id="rId4"/>
    <p:sldId id="259" r:id="rId5"/>
    <p:sldId id="261" r:id="rId6"/>
    <p:sldId id="264" r:id="rId7"/>
    <p:sldId id="262" r:id="rId8"/>
    <p:sldId id="263" r:id="rId9"/>
    <p:sldId id="265" r:id="rId10"/>
    <p:sldId id="266" r:id="rId11"/>
  </p:sldIdLst>
  <p:sldSz cx="9144000" cy="5143500" type="screen16x9"/>
  <p:notesSz cx="6858000" cy="9144000"/>
  <p:embeddedFontLst>
    <p:embeddedFont>
      <p:font typeface="NanumGothic ExtraBold" panose="020B0600000101010101" charset="-127"/>
      <p:bold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78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3300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75068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24957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11838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51544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11295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025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500" b="1" dirty="0">
                <a:solidFill>
                  <a:srgbClr val="19264B"/>
                </a:solidFill>
              </a:rPr>
              <a:t>CUAI </a:t>
            </a:r>
            <a:r>
              <a:rPr lang="ko-KR" altLang="en-US" sz="2500" b="1" dirty="0" err="1">
                <a:solidFill>
                  <a:srgbClr val="19264B"/>
                </a:solidFill>
              </a:rPr>
              <a:t>핸즈온</a:t>
            </a:r>
            <a:r>
              <a:rPr lang="ko-KR" altLang="en-US" sz="2500" b="1" dirty="0">
                <a:solidFill>
                  <a:srgbClr val="19264B"/>
                </a:solidFill>
              </a:rPr>
              <a:t> 스터디 </a:t>
            </a:r>
            <a:r>
              <a:rPr lang="en-US" altLang="ko-KR" sz="2500" b="1" dirty="0">
                <a:solidFill>
                  <a:srgbClr val="19264B"/>
                </a:solidFill>
              </a:rPr>
              <a:t>4</a:t>
            </a:r>
            <a:r>
              <a:rPr lang="ko-KR" altLang="en-US" sz="2500" b="1" dirty="0">
                <a:solidFill>
                  <a:srgbClr val="19264B"/>
                </a:solidFill>
              </a:rPr>
              <a:t>팀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19264B"/>
                </a:solidFill>
              </a:rPr>
              <a:t>2022.05.31</a:t>
            </a:r>
            <a:endParaRPr lang="ko-KR" altLang="en-US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solidFill>
                  <a:srgbClr val="19264B"/>
                </a:solidFill>
              </a:rPr>
              <a:t>발표자 </a:t>
            </a:r>
            <a:r>
              <a:rPr lang="en-US" altLang="ko-KR" sz="1100" dirty="0">
                <a:solidFill>
                  <a:srgbClr val="19264B"/>
                </a:solidFill>
              </a:rPr>
              <a:t>: </a:t>
            </a:r>
            <a:r>
              <a:rPr lang="ko-KR" altLang="en-US" sz="1100" dirty="0">
                <a:solidFill>
                  <a:srgbClr val="19264B"/>
                </a:solidFill>
              </a:rPr>
              <a:t>김벼리</a:t>
            </a: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F1BFE914-8ADE-5695-681F-8A17507DFE35}"/>
              </a:ext>
            </a:extLst>
          </p:cNvPr>
          <p:cNvSpPr txBox="1"/>
          <p:nvPr/>
        </p:nvSpPr>
        <p:spPr>
          <a:xfrm>
            <a:off x="2426775" y="2267066"/>
            <a:ext cx="4979400" cy="609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</a:t>
            </a:r>
            <a:r>
              <a:rPr lang="en-US" altLang="ko-KR" sz="2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!</a:t>
            </a:r>
            <a:endParaRPr sz="24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537471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75;p15">
            <a:extLst>
              <a:ext uri="{FF2B5EF4-FFF2-40B4-BE49-F238E27FC236}">
                <a16:creationId xmlns:a16="http://schemas.microsoft.com/office/drawing/2014/main" id="{FDD4F190-6A02-91BA-21C7-B6CB683256B7}"/>
              </a:ext>
            </a:extLst>
          </p:cNvPr>
          <p:cNvSpPr txBox="1"/>
          <p:nvPr/>
        </p:nvSpPr>
        <p:spPr>
          <a:xfrm>
            <a:off x="1405500" y="293427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DB606FF7-56E2-4017-BBA2-3F6C65581401}"/>
              </a:ext>
            </a:extLst>
          </p:cNvPr>
          <p:cNvSpPr txBox="1"/>
          <p:nvPr/>
        </p:nvSpPr>
        <p:spPr>
          <a:xfrm>
            <a:off x="1405500" y="1584550"/>
            <a:ext cx="54993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457200">
              <a:buAutoNum type="arabicPeriod"/>
            </a:pPr>
            <a:r>
              <a:rPr lang="ko-KR" altLang="en-US" sz="2000" dirty="0" err="1">
                <a:latin typeface="+mj-ea"/>
                <a:ea typeface="+mj-ea"/>
              </a:rPr>
              <a:t>스터디원</a:t>
            </a:r>
            <a:r>
              <a:rPr lang="ko-KR" altLang="en-US" sz="2000" dirty="0">
                <a:latin typeface="+mj-ea"/>
                <a:ea typeface="+mj-ea"/>
              </a:rPr>
              <a:t> 소개</a:t>
            </a:r>
            <a:r>
              <a:rPr lang="en-US" altLang="ko-KR" sz="2000" dirty="0">
                <a:latin typeface="+mj-ea"/>
                <a:ea typeface="+mj-ea"/>
              </a:rPr>
              <a:t> </a:t>
            </a:r>
            <a:r>
              <a:rPr lang="ko-KR" altLang="en-US" sz="2000" dirty="0">
                <a:latin typeface="+mj-ea"/>
                <a:ea typeface="+mj-ea"/>
              </a:rPr>
              <a:t>및 만남 인증</a:t>
            </a:r>
            <a:endParaRPr lang="en-US" altLang="ko-KR" sz="2000" dirty="0">
              <a:latin typeface="+mj-ea"/>
              <a:ea typeface="+mj-ea"/>
            </a:endParaRPr>
          </a:p>
          <a:p>
            <a:endParaRPr lang="en-US" altLang="ko-KR" sz="2000" dirty="0">
              <a:latin typeface="+mj-ea"/>
              <a:ea typeface="+mj-ea"/>
            </a:endParaRPr>
          </a:p>
          <a:p>
            <a:endParaRPr lang="en-US" altLang="ko-KR" sz="2000" dirty="0">
              <a:latin typeface="+mj-ea"/>
              <a:ea typeface="+mj-ea"/>
            </a:endParaRPr>
          </a:p>
          <a:p>
            <a:r>
              <a:rPr lang="en-US" altLang="ko-KR" sz="2000" dirty="0">
                <a:latin typeface="+mj-ea"/>
                <a:ea typeface="+mj-ea"/>
              </a:rPr>
              <a:t>2.   </a:t>
            </a:r>
            <a:r>
              <a:rPr lang="ko-KR" altLang="en-US" sz="2000" dirty="0">
                <a:latin typeface="+mj-ea"/>
                <a:ea typeface="+mj-ea"/>
              </a:rPr>
              <a:t>스터디 진행 방안 및 상황</a:t>
            </a:r>
            <a:endParaRPr lang="en-US" altLang="ko-KR" sz="2000" dirty="0">
              <a:latin typeface="+mj-ea"/>
              <a:ea typeface="+mj-ea"/>
            </a:endParaRPr>
          </a:p>
          <a:p>
            <a:endParaRPr lang="en-US" altLang="ko-KR" sz="2000" dirty="0">
              <a:latin typeface="+mj-ea"/>
              <a:ea typeface="+mj-ea"/>
            </a:endParaRPr>
          </a:p>
          <a:p>
            <a:endParaRPr lang="en-US" altLang="ko-KR" sz="2000" dirty="0">
              <a:latin typeface="+mj-ea"/>
              <a:ea typeface="+mj-ea"/>
            </a:endParaRPr>
          </a:p>
          <a:p>
            <a:r>
              <a:rPr lang="en-US" altLang="ko-KR" sz="2000" dirty="0">
                <a:latin typeface="+mj-ea"/>
                <a:ea typeface="+mj-ea"/>
              </a:rPr>
              <a:t>3.   </a:t>
            </a:r>
            <a:r>
              <a:rPr lang="ko-KR" altLang="en-US" sz="2000" dirty="0">
                <a:latin typeface="+mj-ea"/>
                <a:ea typeface="+mj-ea"/>
              </a:rPr>
              <a:t>스터디 내용</a:t>
            </a:r>
            <a:r>
              <a:rPr lang="en-US" altLang="ko-KR" sz="2000" dirty="0">
                <a:latin typeface="+mj-ea"/>
                <a:ea typeface="+mj-ea"/>
              </a:rPr>
              <a:t>(</a:t>
            </a:r>
            <a:r>
              <a:rPr lang="ko-KR" altLang="en-US" sz="2000" dirty="0">
                <a:latin typeface="+mj-ea"/>
                <a:ea typeface="+mj-ea"/>
              </a:rPr>
              <a:t>문제 풀이</a:t>
            </a:r>
            <a:r>
              <a:rPr lang="en-US" altLang="ko-KR" sz="2000" dirty="0">
                <a:latin typeface="+mj-ea"/>
                <a:ea typeface="+mj-ea"/>
              </a:rPr>
              <a:t>-Chapter 8)</a:t>
            </a:r>
          </a:p>
          <a:p>
            <a:endParaRPr lang="en-US" altLang="ko-KR" sz="2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945136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5704767" y="1954683"/>
            <a:ext cx="2948800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1 : </a:t>
            </a:r>
            <a:r>
              <a:rPr lang="ko-KR" altLang="en-US" dirty="0"/>
              <a:t>김벼리</a:t>
            </a:r>
            <a:r>
              <a:rPr lang="en-US" altLang="ko-KR" dirty="0"/>
              <a:t>(</a:t>
            </a:r>
            <a:r>
              <a:rPr lang="ko-KR" altLang="en-US" dirty="0"/>
              <a:t>융합공학부</a:t>
            </a:r>
            <a:r>
              <a:rPr lang="en-US" altLang="ko-KR" dirty="0"/>
              <a:t>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2 : </a:t>
            </a:r>
            <a:r>
              <a:rPr lang="ko-KR" altLang="en-US" dirty="0" err="1"/>
              <a:t>김찬호</a:t>
            </a:r>
            <a:r>
              <a:rPr lang="en-US" altLang="ko-KR" dirty="0"/>
              <a:t>(</a:t>
            </a:r>
            <a:r>
              <a:rPr lang="ko-KR" altLang="en-US" dirty="0"/>
              <a:t>응용통계학과</a:t>
            </a:r>
            <a:r>
              <a:rPr lang="en-US" altLang="ko-KR" dirty="0"/>
              <a:t>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3 : </a:t>
            </a:r>
            <a:r>
              <a:rPr lang="ko-KR" altLang="en-US" dirty="0" err="1"/>
              <a:t>이성학</a:t>
            </a:r>
            <a:r>
              <a:rPr lang="en-US" altLang="ko-KR" dirty="0"/>
              <a:t>(</a:t>
            </a:r>
            <a:r>
              <a:rPr lang="ko-KR" altLang="en-US" dirty="0"/>
              <a:t>컴퓨터공학과</a:t>
            </a:r>
            <a:r>
              <a:rPr lang="en-US" altLang="ko-KR" dirty="0"/>
              <a:t>)</a:t>
            </a: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11CEFF7-8833-157D-BB94-93D9B6115E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0050" y="1178275"/>
            <a:ext cx="3785767" cy="28393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1">
            <a:extLst>
              <a:ext uri="{FF2B5EF4-FFF2-40B4-BE49-F238E27FC236}">
                <a16:creationId xmlns:a16="http://schemas.microsoft.com/office/drawing/2014/main" id="{F69899CA-61EF-420A-86C9-77A5D279B73C}"/>
              </a:ext>
            </a:extLst>
          </p:cNvPr>
          <p:cNvSpPr txBox="1"/>
          <p:nvPr/>
        </p:nvSpPr>
        <p:spPr>
          <a:xfrm>
            <a:off x="1420589" y="1204400"/>
            <a:ext cx="497940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b="1" dirty="0">
                <a:latin typeface="+mj-ea"/>
                <a:ea typeface="+mj-ea"/>
              </a:rPr>
              <a:t>When</a:t>
            </a:r>
            <a:r>
              <a:rPr lang="en-US" altLang="ko-KR" dirty="0">
                <a:latin typeface="+mj-ea"/>
                <a:ea typeface="+mj-ea"/>
              </a:rPr>
              <a:t> : </a:t>
            </a:r>
            <a:r>
              <a:rPr lang="ko-KR" altLang="en-US" dirty="0">
                <a:latin typeface="+mj-ea"/>
                <a:ea typeface="+mj-ea"/>
              </a:rPr>
              <a:t>월요일 </a:t>
            </a:r>
            <a:r>
              <a:rPr lang="en-US" altLang="ko-KR" dirty="0">
                <a:latin typeface="+mj-ea"/>
                <a:ea typeface="+mj-ea"/>
              </a:rPr>
              <a:t>1:30 ~ 2:40</a:t>
            </a:r>
            <a:r>
              <a:rPr lang="ko-KR" altLang="en-US" dirty="0">
                <a:latin typeface="+mj-ea"/>
                <a:ea typeface="+mj-ea"/>
              </a:rPr>
              <a:t> </a:t>
            </a:r>
            <a:endParaRPr lang="en-US" altLang="ko-KR" dirty="0">
              <a:latin typeface="+mj-ea"/>
              <a:ea typeface="+mj-ea"/>
            </a:endParaRPr>
          </a:p>
          <a:p>
            <a:endParaRPr lang="en-US" altLang="ko-KR" dirty="0">
              <a:latin typeface="+mj-ea"/>
              <a:ea typeface="+mj-ea"/>
            </a:endParaRPr>
          </a:p>
          <a:p>
            <a:endParaRPr lang="en-US" altLang="ko-KR" dirty="0">
              <a:latin typeface="+mj-ea"/>
              <a:ea typeface="+mj-ea"/>
            </a:endParaRPr>
          </a:p>
          <a:p>
            <a:r>
              <a:rPr lang="en-US" altLang="ko-KR" b="1" dirty="0">
                <a:latin typeface="+mj-ea"/>
                <a:ea typeface="+mj-ea"/>
              </a:rPr>
              <a:t>Where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:</a:t>
            </a:r>
            <a:r>
              <a:rPr lang="ko-KR" altLang="en-US" dirty="0">
                <a:latin typeface="+mj-ea"/>
                <a:ea typeface="+mj-ea"/>
              </a:rPr>
              <a:t> 학교 인근 카페</a:t>
            </a:r>
            <a:r>
              <a:rPr lang="en-US" altLang="ko-KR" dirty="0">
                <a:latin typeface="+mj-ea"/>
                <a:ea typeface="+mj-ea"/>
              </a:rPr>
              <a:t> (</a:t>
            </a:r>
            <a:r>
              <a:rPr lang="ko-KR" altLang="en-US" dirty="0">
                <a:latin typeface="+mj-ea"/>
                <a:ea typeface="+mj-ea"/>
              </a:rPr>
              <a:t>대면 스터디</a:t>
            </a:r>
            <a:r>
              <a:rPr lang="en-US" altLang="ko-KR" dirty="0">
                <a:latin typeface="+mj-ea"/>
                <a:ea typeface="+mj-ea"/>
              </a:rPr>
              <a:t>)</a:t>
            </a:r>
          </a:p>
          <a:p>
            <a:endParaRPr lang="en-US" altLang="ko-KR" dirty="0">
              <a:latin typeface="+mj-ea"/>
              <a:ea typeface="+mj-ea"/>
            </a:endParaRPr>
          </a:p>
          <a:p>
            <a:endParaRPr lang="en-US" altLang="ko-KR" dirty="0">
              <a:latin typeface="+mj-ea"/>
              <a:ea typeface="+mj-ea"/>
            </a:endParaRPr>
          </a:p>
          <a:p>
            <a:r>
              <a:rPr lang="en-US" altLang="ko-KR" b="1" dirty="0">
                <a:latin typeface="+mj-ea"/>
                <a:ea typeface="+mj-ea"/>
              </a:rPr>
              <a:t>What</a:t>
            </a:r>
            <a:r>
              <a:rPr lang="en-US" altLang="ko-KR" dirty="0">
                <a:latin typeface="+mj-ea"/>
                <a:ea typeface="+mj-ea"/>
              </a:rPr>
              <a:t> : </a:t>
            </a:r>
            <a:r>
              <a:rPr lang="ko-KR" altLang="en-US" dirty="0">
                <a:latin typeface="+mj-ea"/>
                <a:ea typeface="+mj-ea"/>
              </a:rPr>
              <a:t>해당 주차 </a:t>
            </a:r>
            <a:r>
              <a:rPr lang="ko-KR" altLang="en-US" dirty="0" err="1">
                <a:latin typeface="+mj-ea"/>
                <a:ea typeface="+mj-ea"/>
              </a:rPr>
              <a:t>핸즈온</a:t>
            </a:r>
            <a:r>
              <a:rPr lang="ko-KR" altLang="en-US" dirty="0">
                <a:latin typeface="+mj-ea"/>
                <a:ea typeface="+mj-ea"/>
              </a:rPr>
              <a:t> 과제 </a:t>
            </a:r>
            <a:r>
              <a:rPr lang="en-US" altLang="ko-KR" dirty="0">
                <a:latin typeface="+mj-ea"/>
                <a:ea typeface="+mj-ea"/>
              </a:rPr>
              <a:t>&amp; </a:t>
            </a:r>
            <a:r>
              <a:rPr lang="ko-KR" altLang="en-US" dirty="0">
                <a:latin typeface="+mj-ea"/>
                <a:ea typeface="+mj-ea"/>
              </a:rPr>
              <a:t>코드 리뷰 </a:t>
            </a:r>
            <a:r>
              <a:rPr lang="en-US" altLang="ko-KR" dirty="0">
                <a:latin typeface="+mj-ea"/>
                <a:ea typeface="+mj-ea"/>
              </a:rPr>
              <a:t>&amp; </a:t>
            </a:r>
            <a:r>
              <a:rPr lang="en-US" altLang="ko-KR" dirty="0" err="1">
                <a:latin typeface="+mj-ea"/>
                <a:ea typeface="+mj-ea"/>
              </a:rPr>
              <a:t>QnA</a:t>
            </a:r>
            <a:endParaRPr lang="en-US" altLang="ko-KR" dirty="0">
              <a:latin typeface="+mj-ea"/>
              <a:ea typeface="+mj-ea"/>
            </a:endParaRPr>
          </a:p>
          <a:p>
            <a:endParaRPr lang="en-US" altLang="ko-KR" dirty="0">
              <a:latin typeface="+mj-ea"/>
              <a:ea typeface="+mj-ea"/>
            </a:endParaRPr>
          </a:p>
          <a:p>
            <a:endParaRPr lang="en-US" altLang="ko-KR" dirty="0">
              <a:latin typeface="+mj-ea"/>
              <a:ea typeface="+mj-ea"/>
            </a:endParaRPr>
          </a:p>
          <a:p>
            <a:r>
              <a:rPr lang="en-US" altLang="ko-KR" b="1" dirty="0">
                <a:latin typeface="+mj-ea"/>
                <a:ea typeface="+mj-ea"/>
              </a:rPr>
              <a:t>How</a:t>
            </a:r>
            <a:r>
              <a:rPr lang="en-US" altLang="ko-KR" dirty="0">
                <a:latin typeface="+mj-ea"/>
                <a:ea typeface="+mj-ea"/>
              </a:rPr>
              <a:t> : 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1) </a:t>
            </a:r>
            <a:r>
              <a:rPr lang="ko-KR" altLang="en-US" dirty="0">
                <a:latin typeface="+mj-ea"/>
                <a:ea typeface="+mj-ea"/>
              </a:rPr>
              <a:t>각자 소단원 별로 문제 출제 </a:t>
            </a:r>
            <a:r>
              <a:rPr lang="en-US" altLang="ko-KR" dirty="0">
                <a:latin typeface="+mj-ea"/>
                <a:ea typeface="+mj-ea"/>
              </a:rPr>
              <a:t>&amp; </a:t>
            </a:r>
            <a:r>
              <a:rPr lang="ko-KR" altLang="en-US" dirty="0">
                <a:latin typeface="+mj-ea"/>
                <a:ea typeface="+mj-ea"/>
              </a:rPr>
              <a:t>깃 허브에 업로드</a:t>
            </a:r>
            <a:endParaRPr lang="en-US" altLang="ko-KR" dirty="0">
              <a:latin typeface="+mj-ea"/>
              <a:ea typeface="+mj-ea"/>
            </a:endParaRPr>
          </a:p>
          <a:p>
            <a:r>
              <a:rPr lang="en-US" altLang="ko-KR" dirty="0">
                <a:latin typeface="+mj-ea"/>
                <a:ea typeface="+mj-ea"/>
              </a:rPr>
              <a:t>          2) </a:t>
            </a:r>
            <a:r>
              <a:rPr lang="ko-KR" altLang="en-US" dirty="0">
                <a:latin typeface="+mj-ea"/>
                <a:ea typeface="+mj-ea"/>
              </a:rPr>
              <a:t>스터디 전 문제 풀기</a:t>
            </a:r>
            <a:endParaRPr lang="en-US" altLang="ko-KR" dirty="0">
              <a:latin typeface="+mj-ea"/>
              <a:ea typeface="+mj-ea"/>
            </a:endParaRPr>
          </a:p>
          <a:p>
            <a:r>
              <a:rPr lang="en-US" altLang="ko-KR" dirty="0">
                <a:latin typeface="+mj-ea"/>
                <a:ea typeface="+mj-ea"/>
              </a:rPr>
              <a:t>          3) </a:t>
            </a:r>
            <a:r>
              <a:rPr lang="ko-KR" altLang="en-US" dirty="0">
                <a:latin typeface="+mj-ea"/>
                <a:ea typeface="+mj-ea"/>
              </a:rPr>
              <a:t>문제 답 공유 및 코드 리뷰</a:t>
            </a:r>
            <a:endParaRPr lang="en-US" altLang="ko-KR" dirty="0">
              <a:latin typeface="+mj-ea"/>
              <a:ea typeface="+mj-ea"/>
            </a:endParaRPr>
          </a:p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F1BFE914-8ADE-5695-681F-8A17507DFE35}"/>
              </a:ext>
            </a:extLst>
          </p:cNvPr>
          <p:cNvSpPr txBox="1"/>
          <p:nvPr/>
        </p:nvSpPr>
        <p:spPr>
          <a:xfrm>
            <a:off x="1353975" y="192860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진행 방안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F1BFE914-8ADE-5695-681F-8A17507DFE35}"/>
              </a:ext>
            </a:extLst>
          </p:cNvPr>
          <p:cNvSpPr txBox="1"/>
          <p:nvPr/>
        </p:nvSpPr>
        <p:spPr>
          <a:xfrm>
            <a:off x="1353975" y="192860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진행 상황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9" name="TextBox 1">
            <a:extLst>
              <a:ext uri="{FF2B5EF4-FFF2-40B4-BE49-F238E27FC236}">
                <a16:creationId xmlns:a16="http://schemas.microsoft.com/office/drawing/2014/main" id="{F31C1C22-0DC1-4EC5-A26B-1D3EDA738D56}"/>
              </a:ext>
            </a:extLst>
          </p:cNvPr>
          <p:cNvSpPr txBox="1"/>
          <p:nvPr/>
        </p:nvSpPr>
        <p:spPr>
          <a:xfrm>
            <a:off x="1506235" y="1055550"/>
            <a:ext cx="510913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1600" dirty="0">
                <a:latin typeface="+mj-ea"/>
                <a:ea typeface="+mj-ea"/>
              </a:rPr>
              <a:t>Chapter 7 (5/16) :</a:t>
            </a:r>
          </a:p>
          <a:p>
            <a:r>
              <a:rPr lang="en-US" altLang="ko-KR" sz="1600" dirty="0">
                <a:latin typeface="+mj-ea"/>
                <a:ea typeface="+mj-ea"/>
              </a:rPr>
              <a:t> Q&amp;A </a:t>
            </a:r>
            <a:r>
              <a:rPr lang="ko-KR" altLang="en-US" sz="1600" dirty="0">
                <a:latin typeface="+mj-ea"/>
                <a:ea typeface="+mj-ea"/>
              </a:rPr>
              <a:t>및 코드 리뷰</a:t>
            </a:r>
            <a:endParaRPr lang="en-US" altLang="ko-KR" sz="1600" dirty="0">
              <a:latin typeface="+mj-ea"/>
              <a:ea typeface="+mj-ea"/>
            </a:endParaRPr>
          </a:p>
          <a:p>
            <a:r>
              <a:rPr lang="en-US" altLang="ko-KR" sz="1600" dirty="0">
                <a:latin typeface="+mj-ea"/>
                <a:ea typeface="+mj-ea"/>
              </a:rPr>
              <a:t> </a:t>
            </a:r>
            <a:r>
              <a:rPr lang="ko-KR" altLang="en-US" sz="1600" dirty="0">
                <a:latin typeface="+mj-ea"/>
                <a:ea typeface="+mj-ea"/>
              </a:rPr>
              <a:t>각자 출제한 문제 풀이</a:t>
            </a:r>
            <a:endParaRPr lang="en-US" altLang="ko-KR" sz="1600" dirty="0">
              <a:latin typeface="+mj-ea"/>
              <a:ea typeface="+mj-ea"/>
            </a:endParaRPr>
          </a:p>
          <a:p>
            <a:endParaRPr lang="en-US" altLang="ko-KR" sz="1600" dirty="0">
              <a:latin typeface="+mj-ea"/>
              <a:ea typeface="+mj-ea"/>
            </a:endParaRPr>
          </a:p>
          <a:p>
            <a:endParaRPr lang="en-US" altLang="ko-KR" sz="1600" dirty="0">
              <a:latin typeface="+mj-ea"/>
              <a:ea typeface="+mj-ea"/>
            </a:endParaRPr>
          </a:p>
          <a:p>
            <a:r>
              <a:rPr lang="en-US" altLang="ko-KR" sz="1600" dirty="0">
                <a:latin typeface="+mj-ea"/>
                <a:ea typeface="+mj-ea"/>
              </a:rPr>
              <a:t>Chapter 8 (5/23) : </a:t>
            </a:r>
          </a:p>
          <a:p>
            <a:r>
              <a:rPr lang="en-US" altLang="ko-KR" sz="1600" dirty="0">
                <a:latin typeface="+mj-ea"/>
                <a:ea typeface="+mj-ea"/>
              </a:rPr>
              <a:t> Q&amp;A </a:t>
            </a:r>
            <a:r>
              <a:rPr lang="ko-KR" altLang="en-US" sz="1600" dirty="0">
                <a:latin typeface="+mj-ea"/>
                <a:ea typeface="+mj-ea"/>
              </a:rPr>
              <a:t>및 코드 리뷰</a:t>
            </a:r>
            <a:endParaRPr lang="en-US" altLang="ko-KR" sz="1600" dirty="0">
              <a:latin typeface="+mj-ea"/>
              <a:ea typeface="+mj-ea"/>
            </a:endParaRPr>
          </a:p>
          <a:p>
            <a:r>
              <a:rPr lang="en-US" altLang="ko-KR" sz="1600" dirty="0">
                <a:latin typeface="+mj-ea"/>
                <a:ea typeface="+mj-ea"/>
              </a:rPr>
              <a:t> </a:t>
            </a:r>
            <a:r>
              <a:rPr lang="ko-KR" altLang="en-US" sz="1600" dirty="0">
                <a:latin typeface="+mj-ea"/>
                <a:ea typeface="+mj-ea"/>
              </a:rPr>
              <a:t>각자 출제한 문제 풀이</a:t>
            </a:r>
            <a:endParaRPr lang="en-US" altLang="ko-KR" sz="1600" dirty="0">
              <a:latin typeface="+mj-ea"/>
              <a:ea typeface="+mj-ea"/>
            </a:endParaRPr>
          </a:p>
          <a:p>
            <a:endParaRPr lang="en-US" altLang="ko-KR" sz="1600" dirty="0">
              <a:latin typeface="+mj-ea"/>
              <a:ea typeface="+mj-ea"/>
            </a:endParaRPr>
          </a:p>
          <a:p>
            <a:endParaRPr lang="en-US" altLang="ko-KR" sz="1600" dirty="0">
              <a:latin typeface="+mj-ea"/>
              <a:ea typeface="+mj-ea"/>
            </a:endParaRPr>
          </a:p>
          <a:p>
            <a:r>
              <a:rPr lang="en-US" altLang="ko-KR" sz="1600" dirty="0">
                <a:latin typeface="+mj-ea"/>
                <a:ea typeface="+mj-ea"/>
              </a:rPr>
              <a:t>Chapter 9 (5/30) : </a:t>
            </a:r>
          </a:p>
          <a:p>
            <a:r>
              <a:rPr lang="en-US" altLang="ko-KR" sz="1600" dirty="0">
                <a:latin typeface="+mj-ea"/>
                <a:ea typeface="+mj-ea"/>
              </a:rPr>
              <a:t> Q&amp;A </a:t>
            </a:r>
            <a:r>
              <a:rPr lang="ko-KR" altLang="en-US" sz="1600" dirty="0">
                <a:latin typeface="+mj-ea"/>
                <a:ea typeface="+mj-ea"/>
              </a:rPr>
              <a:t>및 코드리뷰</a:t>
            </a:r>
            <a:endParaRPr lang="en-US" altLang="ko-KR" sz="1600" dirty="0">
              <a:latin typeface="+mj-ea"/>
              <a:ea typeface="+mj-ea"/>
            </a:endParaRPr>
          </a:p>
          <a:p>
            <a:r>
              <a:rPr lang="ko-KR" altLang="en-US" sz="1600" dirty="0">
                <a:latin typeface="+mj-ea"/>
                <a:ea typeface="+mj-ea"/>
              </a:rPr>
              <a:t> 각자 출제한 문제 풀이</a:t>
            </a:r>
            <a:endParaRPr lang="en-US" altLang="ko-KR" sz="1600" dirty="0">
              <a:latin typeface="+mj-ea"/>
              <a:ea typeface="+mj-ea"/>
            </a:endParaRPr>
          </a:p>
          <a:p>
            <a:endParaRPr lang="en-US" altLang="ko-KR" sz="1600" b="1" dirty="0">
              <a:latin typeface="+mj-ea"/>
              <a:ea typeface="+mj-ea"/>
            </a:endParaRPr>
          </a:p>
          <a:p>
            <a:endParaRPr lang="en-US" altLang="ko-KR" sz="16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132152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F1BFE914-8ADE-5695-681F-8A17507DFE35}"/>
              </a:ext>
            </a:extLst>
          </p:cNvPr>
          <p:cNvSpPr txBox="1"/>
          <p:nvPr/>
        </p:nvSpPr>
        <p:spPr>
          <a:xfrm>
            <a:off x="1353975" y="192860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문제 풀이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5860A8-84B8-B265-6F2C-4B91E05B7027}"/>
              </a:ext>
            </a:extLst>
          </p:cNvPr>
          <p:cNvSpPr txBox="1"/>
          <p:nvPr/>
        </p:nvSpPr>
        <p:spPr>
          <a:xfrm>
            <a:off x="1295925" y="1584000"/>
            <a:ext cx="7675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문제</a:t>
            </a:r>
            <a:r>
              <a:rPr lang="en-US" altLang="ko-KR" b="1" dirty="0"/>
              <a:t>1 : </a:t>
            </a:r>
            <a:r>
              <a:rPr lang="ko-KR" altLang="en-US" b="1" dirty="0"/>
              <a:t>훈련 세트의 크기를 키우는 것으로 차원의 저주를 현실적으로 해결하기 어려운 이유는</a:t>
            </a:r>
            <a:r>
              <a:rPr lang="en-US" altLang="ko-KR" b="1" dirty="0"/>
              <a:t>?</a:t>
            </a:r>
            <a:r>
              <a:rPr lang="ko-KR" altLang="en-US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52797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F1BFE914-8ADE-5695-681F-8A17507DFE35}"/>
              </a:ext>
            </a:extLst>
          </p:cNvPr>
          <p:cNvSpPr txBox="1"/>
          <p:nvPr/>
        </p:nvSpPr>
        <p:spPr>
          <a:xfrm>
            <a:off x="1353975" y="192860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문제 풀이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5860A8-84B8-B265-6F2C-4B91E05B7027}"/>
              </a:ext>
            </a:extLst>
          </p:cNvPr>
          <p:cNvSpPr txBox="1"/>
          <p:nvPr/>
        </p:nvSpPr>
        <p:spPr>
          <a:xfrm>
            <a:off x="1295925" y="1584000"/>
            <a:ext cx="7675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문제</a:t>
            </a:r>
            <a:r>
              <a:rPr lang="en-US" altLang="ko-KR" b="1" dirty="0"/>
              <a:t>1 : </a:t>
            </a:r>
            <a:r>
              <a:rPr lang="ko-KR" altLang="en-US" b="1" dirty="0"/>
              <a:t>훈련 세트의 크기를 키우는 것으로 차원의 저주를 현실적으로 해결하기 어려운 이유는</a:t>
            </a:r>
            <a:r>
              <a:rPr lang="en-US" altLang="ko-KR" b="1" dirty="0"/>
              <a:t>?</a:t>
            </a:r>
            <a:r>
              <a:rPr lang="ko-KR" altLang="en-US" b="1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9E738A-AD1F-F3DC-623F-BB0381585CF8}"/>
              </a:ext>
            </a:extLst>
          </p:cNvPr>
          <p:cNvSpPr txBox="1"/>
          <p:nvPr/>
        </p:nvSpPr>
        <p:spPr>
          <a:xfrm>
            <a:off x="1353975" y="2343783"/>
            <a:ext cx="7063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답</a:t>
            </a:r>
            <a:r>
              <a:rPr lang="en-US" altLang="ko-KR" dirty="0"/>
              <a:t> : </a:t>
            </a:r>
            <a:r>
              <a:rPr lang="ko-KR" altLang="en-US" dirty="0"/>
              <a:t>차원의 저주를 해결하기 위해서는 훈련 샘플의 밀도가 충분히 높아져야 함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그런데 일정 밀도에 도달하기 위해서 필요한 훈련 샘플 수는 차원이 커짐에 따라 기하급수적으로 증가한다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예시</a:t>
            </a:r>
            <a:r>
              <a:rPr lang="en-US" altLang="ko-KR" dirty="0"/>
              <a:t>) 100</a:t>
            </a:r>
            <a:r>
              <a:rPr lang="ko-KR" altLang="en-US" dirty="0"/>
              <a:t>개의 특성이 모든 차원에 걸쳐 균일하게 퍼져 있다고 가정하고 훈련 샘플을 서로 평균 </a:t>
            </a:r>
            <a:r>
              <a:rPr lang="en-US" altLang="ko-KR" dirty="0"/>
              <a:t>0.1 </a:t>
            </a:r>
            <a:r>
              <a:rPr lang="ko-KR" altLang="en-US" dirty="0"/>
              <a:t>이내에 위치시키려고 할 때</a:t>
            </a:r>
            <a:r>
              <a:rPr lang="en-US" altLang="ko-KR" dirty="0"/>
              <a:t>, 10^100</a:t>
            </a:r>
            <a:r>
              <a:rPr lang="ko-KR" altLang="en-US" dirty="0"/>
              <a:t>개의 훈련 샘플이 필요</a:t>
            </a:r>
            <a:r>
              <a:rPr lang="en-US" altLang="ko-KR" dirty="0"/>
              <a:t>. </a:t>
            </a:r>
          </a:p>
          <a:p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/>
              <a:t>이런 훈련 샘플을 모으는 것은 현실적으로 어려움</a:t>
            </a:r>
            <a:r>
              <a:rPr lang="en-US" altLang="ko-KR" dirty="0"/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0E3FFA-19C1-39CB-0F84-B394A5ACF471}"/>
              </a:ext>
            </a:extLst>
          </p:cNvPr>
          <p:cNvSpPr txBox="1"/>
          <p:nvPr/>
        </p:nvSpPr>
        <p:spPr>
          <a:xfrm>
            <a:off x="1353975" y="4737020"/>
            <a:ext cx="68328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* </a:t>
            </a:r>
            <a:r>
              <a:rPr lang="ko-KR" altLang="en-US" sz="1200" dirty="0"/>
              <a:t>풀이 출처</a:t>
            </a:r>
            <a:r>
              <a:rPr lang="en-US" altLang="ko-KR" sz="1200" dirty="0"/>
              <a:t>: </a:t>
            </a:r>
            <a:r>
              <a:rPr lang="ko-KR" altLang="en-US" sz="1200" dirty="0" err="1"/>
              <a:t>핸즈온</a:t>
            </a:r>
            <a:r>
              <a:rPr lang="ko-KR" altLang="en-US" sz="1200" dirty="0"/>
              <a:t> </a:t>
            </a:r>
            <a:r>
              <a:rPr lang="ko-KR" altLang="en-US" sz="1200" dirty="0" err="1"/>
              <a:t>머신러닝</a:t>
            </a:r>
            <a:r>
              <a:rPr lang="ko-KR" altLang="en-US" sz="1200" dirty="0"/>
              <a:t> </a:t>
            </a:r>
            <a:r>
              <a:rPr lang="en-US" altLang="ko-KR" sz="1200" dirty="0"/>
              <a:t>2</a:t>
            </a:r>
            <a:r>
              <a:rPr lang="ko-KR" altLang="en-US" sz="1200" dirty="0"/>
              <a:t>판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1894210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F1BFE914-8ADE-5695-681F-8A17507DFE35}"/>
              </a:ext>
            </a:extLst>
          </p:cNvPr>
          <p:cNvSpPr txBox="1"/>
          <p:nvPr/>
        </p:nvSpPr>
        <p:spPr>
          <a:xfrm>
            <a:off x="1353975" y="192860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문제 풀이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5860A8-84B8-B265-6F2C-4B91E05B7027}"/>
              </a:ext>
            </a:extLst>
          </p:cNvPr>
          <p:cNvSpPr txBox="1"/>
          <p:nvPr/>
        </p:nvSpPr>
        <p:spPr>
          <a:xfrm>
            <a:off x="1281525" y="2916000"/>
            <a:ext cx="7675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문제</a:t>
            </a:r>
            <a:r>
              <a:rPr lang="en-US" altLang="ko-KR" b="1" dirty="0"/>
              <a:t>3 : “</a:t>
            </a:r>
            <a:r>
              <a:rPr lang="en-US" altLang="ko-KR" b="1" dirty="0" err="1"/>
              <a:t>kPCA</a:t>
            </a:r>
            <a:r>
              <a:rPr lang="en-US" altLang="ko-KR" b="1" dirty="0"/>
              <a:t>”</a:t>
            </a:r>
            <a:r>
              <a:rPr lang="ko-KR" altLang="en-US" b="1" dirty="0"/>
              <a:t>에서 커널과 </a:t>
            </a:r>
            <a:r>
              <a:rPr lang="ko-KR" altLang="en-US" b="1" dirty="0" err="1"/>
              <a:t>하이퍼파라미터를</a:t>
            </a:r>
            <a:r>
              <a:rPr lang="ko-KR" altLang="en-US" b="1" dirty="0"/>
              <a:t> 선택하는 방법은</a:t>
            </a:r>
            <a:r>
              <a:rPr lang="en-US" altLang="ko-KR" b="1" dirty="0"/>
              <a:t>?</a:t>
            </a:r>
            <a:r>
              <a:rPr lang="ko-KR" altLang="en-US" b="1" dirty="0"/>
              <a:t>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03358C-87C8-BE40-E4F1-8F59EED5CB50}"/>
              </a:ext>
            </a:extLst>
          </p:cNvPr>
          <p:cNvSpPr txBox="1"/>
          <p:nvPr/>
        </p:nvSpPr>
        <p:spPr>
          <a:xfrm>
            <a:off x="1295924" y="1376027"/>
            <a:ext cx="7675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문제</a:t>
            </a:r>
            <a:r>
              <a:rPr lang="en-US" altLang="ko-KR" b="1" dirty="0"/>
              <a:t>2 : </a:t>
            </a:r>
            <a:r>
              <a:rPr lang="ko-KR" altLang="en-US" b="1" dirty="0"/>
              <a:t>주성분 분석이란 무엇인가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229852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F1BFE914-8ADE-5695-681F-8A17507DFE35}"/>
              </a:ext>
            </a:extLst>
          </p:cNvPr>
          <p:cNvSpPr txBox="1"/>
          <p:nvPr/>
        </p:nvSpPr>
        <p:spPr>
          <a:xfrm>
            <a:off x="1353975" y="192860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문제 풀이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5860A8-84B8-B265-6F2C-4B91E05B7027}"/>
              </a:ext>
            </a:extLst>
          </p:cNvPr>
          <p:cNvSpPr txBox="1"/>
          <p:nvPr/>
        </p:nvSpPr>
        <p:spPr>
          <a:xfrm>
            <a:off x="1295924" y="1376027"/>
            <a:ext cx="7675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문제</a:t>
            </a:r>
            <a:r>
              <a:rPr lang="en-US" altLang="ko-KR" b="1" dirty="0"/>
              <a:t>2 : </a:t>
            </a:r>
            <a:r>
              <a:rPr lang="ko-KR" altLang="en-US" b="1" dirty="0"/>
              <a:t>주성분 분석이란 무엇인가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4DF368-C42B-49C7-C361-A006D3A9B43F}"/>
              </a:ext>
            </a:extLst>
          </p:cNvPr>
          <p:cNvSpPr txBox="1"/>
          <p:nvPr/>
        </p:nvSpPr>
        <p:spPr>
          <a:xfrm>
            <a:off x="1717087" y="3400590"/>
            <a:ext cx="68328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답</a:t>
            </a:r>
            <a:r>
              <a:rPr lang="en-US" altLang="ko-KR" dirty="0"/>
              <a:t> : </a:t>
            </a:r>
            <a:r>
              <a:rPr lang="ko-KR" altLang="en-US" dirty="0"/>
              <a:t>그리드 탐색을 사용하여 성능이 가장 좋은 커널 및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선택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구현할 때는 </a:t>
            </a:r>
            <a:r>
              <a:rPr lang="en-US" altLang="ko-KR" dirty="0" err="1"/>
              <a:t>GridSearchCV</a:t>
            </a:r>
            <a:r>
              <a:rPr lang="ko-KR" altLang="en-US" dirty="0"/>
              <a:t>를 사용하여 커널과 </a:t>
            </a:r>
            <a:r>
              <a:rPr lang="en-US" altLang="ko-KR" dirty="0"/>
              <a:t>gamma </a:t>
            </a:r>
            <a:r>
              <a:rPr lang="ko-KR" altLang="en-US" dirty="0"/>
              <a:t>파라미터를 찾는다</a:t>
            </a:r>
            <a:r>
              <a:rPr lang="en-US" altLang="ko-KR" dirty="0"/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9CE5A71-B5FB-34A8-7FEE-089ACA53B867}"/>
              </a:ext>
            </a:extLst>
          </p:cNvPr>
          <p:cNvSpPr txBox="1"/>
          <p:nvPr/>
        </p:nvSpPr>
        <p:spPr>
          <a:xfrm>
            <a:off x="1295925" y="2943947"/>
            <a:ext cx="7675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문제</a:t>
            </a:r>
            <a:r>
              <a:rPr lang="en-US" altLang="ko-KR" b="1" dirty="0"/>
              <a:t>3 : “</a:t>
            </a:r>
            <a:r>
              <a:rPr lang="en-US" altLang="ko-KR" b="1" dirty="0" err="1"/>
              <a:t>kPCA</a:t>
            </a:r>
            <a:r>
              <a:rPr lang="en-US" altLang="ko-KR" b="1" dirty="0"/>
              <a:t>”</a:t>
            </a:r>
            <a:r>
              <a:rPr lang="ko-KR" altLang="en-US" b="1" dirty="0"/>
              <a:t>에서 커널과 </a:t>
            </a:r>
            <a:r>
              <a:rPr lang="ko-KR" altLang="en-US" b="1" dirty="0" err="1"/>
              <a:t>하이퍼파라미터를</a:t>
            </a:r>
            <a:r>
              <a:rPr lang="ko-KR" altLang="en-US" b="1" dirty="0"/>
              <a:t> 선택하는 방법은</a:t>
            </a:r>
            <a:r>
              <a:rPr lang="en-US" altLang="ko-KR" b="1" dirty="0"/>
              <a:t>?</a:t>
            </a:r>
            <a:r>
              <a:rPr lang="ko-KR" altLang="en-US" b="1" dirty="0"/>
              <a:t>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F41141-1006-F006-D59E-02C01C35548F}"/>
              </a:ext>
            </a:extLst>
          </p:cNvPr>
          <p:cNvSpPr txBox="1"/>
          <p:nvPr/>
        </p:nvSpPr>
        <p:spPr>
          <a:xfrm>
            <a:off x="1717086" y="1832670"/>
            <a:ext cx="68328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답</a:t>
            </a:r>
            <a:r>
              <a:rPr lang="en-US" altLang="ko-KR" dirty="0"/>
              <a:t> : </a:t>
            </a:r>
            <a:r>
              <a:rPr lang="ko-KR" altLang="en-US" dirty="0"/>
              <a:t>차원 축소 알고리즘 중 하나로</a:t>
            </a:r>
            <a:r>
              <a:rPr lang="en-US" altLang="ko-KR" dirty="0"/>
              <a:t>, </a:t>
            </a:r>
            <a:r>
              <a:rPr lang="ko-KR" altLang="en-US" dirty="0"/>
              <a:t>데이터에 가장 가까운 초평면을 정의한 후 데이터를 이 평면에 투영시킨다</a:t>
            </a:r>
            <a:r>
              <a:rPr lang="en-US" altLang="ko-KR" dirty="0"/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D2E209-1F52-B0F9-D3C8-0748CB74AAA6}"/>
              </a:ext>
            </a:extLst>
          </p:cNvPr>
          <p:cNvSpPr txBox="1"/>
          <p:nvPr/>
        </p:nvSpPr>
        <p:spPr>
          <a:xfrm>
            <a:off x="1353975" y="4737020"/>
            <a:ext cx="68328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* </a:t>
            </a:r>
            <a:r>
              <a:rPr lang="ko-KR" altLang="en-US" sz="1200" dirty="0"/>
              <a:t>풀이 출처</a:t>
            </a:r>
            <a:r>
              <a:rPr lang="en-US" altLang="ko-KR" sz="1200" dirty="0"/>
              <a:t>: </a:t>
            </a:r>
            <a:r>
              <a:rPr lang="ko-KR" altLang="en-US" sz="1200" dirty="0" err="1"/>
              <a:t>핸즈온</a:t>
            </a:r>
            <a:r>
              <a:rPr lang="ko-KR" altLang="en-US" sz="1200" dirty="0"/>
              <a:t> </a:t>
            </a:r>
            <a:r>
              <a:rPr lang="ko-KR" altLang="en-US" sz="1200" dirty="0" err="1"/>
              <a:t>머신러닝</a:t>
            </a:r>
            <a:r>
              <a:rPr lang="ko-KR" altLang="en-US" sz="1200" dirty="0"/>
              <a:t> </a:t>
            </a:r>
            <a:r>
              <a:rPr lang="en-US" altLang="ko-KR" sz="1200" dirty="0"/>
              <a:t>2</a:t>
            </a:r>
            <a:r>
              <a:rPr lang="ko-KR" altLang="en-US" sz="1200" dirty="0"/>
              <a:t>판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299381304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379</Words>
  <Application>Microsoft Office PowerPoint</Application>
  <PresentationFormat>화면 슬라이드 쇼(16:9)</PresentationFormat>
  <Paragraphs>68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NanumGothic ExtraBold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김벼리</dc:creator>
  <cp:lastModifiedBy>김 벼리</cp:lastModifiedBy>
  <cp:revision>19</cp:revision>
  <dcterms:modified xsi:type="dcterms:W3CDTF">2022-05-30T14:46:39Z</dcterms:modified>
</cp:coreProperties>
</file>